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3bbd955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3bbd955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4c95637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4c95637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3bbd9556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3bbd9556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3bbd9556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3bbd9556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69c90e94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69c90e94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3bbd9556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3bbd9556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69c90e94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69c90e94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d0f82f99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d0f82f9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d0f82f9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d0f82f9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d0f82f99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d0f82f99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d0f82f99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d0f82f99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69c90e9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69c90e9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69c90e94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69c90e94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5b767b2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5b767b2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69c90e94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69c90e94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3bbd9556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3bbd9556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3bbd955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3bbd955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69c90e94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69c90e94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69c90e94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69c90e94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4c9563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4c9563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3bbd955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3bbd955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3bbd955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3bbd955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d0f82f9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d0f82f9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3bbd9556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3bbd955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68900" y="323050"/>
            <a:ext cx="7833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Transformación</a:t>
            </a:r>
            <a:r>
              <a:rPr lang="es" sz="3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s" sz="3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socioespacial</a:t>
            </a:r>
            <a:r>
              <a:rPr lang="es" sz="3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por</a:t>
            </a:r>
            <a:r>
              <a:rPr lang="es" sz="3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3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AGEBS en zona norte de Ensenada</a:t>
            </a:r>
            <a:endParaRPr sz="3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0" y="2033100"/>
            <a:ext cx="4341950" cy="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346950" y="2262550"/>
            <a:ext cx="32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minería</a:t>
            </a:r>
            <a:r>
              <a:rPr lang="es"/>
              <a:t> de datos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04000" y="3613275"/>
            <a:ext cx="654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Maximiliano Vaca Montejano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Facultad de Ciencias, Universidad Autónoma de Baja California (UABC)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Ensenada, Baja California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maximiliano.vaca@uabc.edu.mx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9350"/>
            <a:ext cx="56102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763" y="307875"/>
            <a:ext cx="3172719" cy="2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25" y="3022500"/>
            <a:ext cx="1943100" cy="17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10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TRABAJOS RELACIONADOS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0325" y="2738925"/>
            <a:ext cx="1701105" cy="21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3730" y="2942563"/>
            <a:ext cx="3126794" cy="17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9320" y="2792750"/>
            <a:ext cx="1032775" cy="1402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12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Variables: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4675"/>
            <a:ext cx="8839199" cy="18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3294275" y="2828650"/>
            <a:ext cx="51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8650"/>
            <a:ext cx="8839203" cy="2228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311700" y="2535850"/>
            <a:ext cx="51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normalizamos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150" y="708775"/>
            <a:ext cx="5362575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440700" y="576300"/>
            <a:ext cx="516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Número</a:t>
            </a:r>
            <a:r>
              <a:rPr b="1" lang="es" sz="1600"/>
              <a:t> de clusters?</a:t>
            </a:r>
            <a:endParaRPr b="1" sz="1600"/>
          </a:p>
        </p:txBody>
      </p:sp>
      <p:sp>
        <p:nvSpPr>
          <p:cNvPr id="139" name="Google Shape;139;p24"/>
          <p:cNvSpPr txBox="1"/>
          <p:nvPr/>
        </p:nvSpPr>
        <p:spPr>
          <a:xfrm>
            <a:off x="197325" y="1831863"/>
            <a:ext cx="323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utilizaremos 6 clusters, un poco por lo indicado con el codo de jambu, pero </a:t>
            </a:r>
            <a:r>
              <a:rPr lang="es"/>
              <a:t>más</a:t>
            </a:r>
            <a:r>
              <a:rPr lang="es"/>
              <a:t> que nada porque en el </a:t>
            </a:r>
            <a:r>
              <a:rPr lang="es"/>
              <a:t>artículo</a:t>
            </a:r>
            <a:r>
              <a:rPr lang="es"/>
              <a:t> de referencia se divide la </a:t>
            </a:r>
            <a:r>
              <a:rPr lang="es"/>
              <a:t>tipología</a:t>
            </a:r>
            <a:r>
              <a:rPr lang="es"/>
              <a:t> de AGEBS en 6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982" y="1455700"/>
            <a:ext cx="1032775" cy="1402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5"/>
          <p:cNvSpPr txBox="1"/>
          <p:nvPr/>
        </p:nvSpPr>
        <p:spPr>
          <a:xfrm>
            <a:off x="4702950" y="1904400"/>
            <a:ext cx="48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8050"/>
            <a:ext cx="8839199" cy="177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0518"/>
            <a:ext cx="8839199" cy="1814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16397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MAPAS?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150" y="1655500"/>
            <a:ext cx="2973275" cy="1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88" y="103726"/>
            <a:ext cx="7466424" cy="1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525" y="1250226"/>
            <a:ext cx="5286958" cy="369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>
            <p:ph type="title"/>
          </p:nvPr>
        </p:nvSpPr>
        <p:spPr>
          <a:xfrm>
            <a:off x="111925" y="1307275"/>
            <a:ext cx="22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2010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46" y="126475"/>
            <a:ext cx="7512876" cy="22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525" y="2494649"/>
            <a:ext cx="5286948" cy="245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type="title"/>
          </p:nvPr>
        </p:nvSpPr>
        <p:spPr>
          <a:xfrm>
            <a:off x="174750" y="2608450"/>
            <a:ext cx="22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2010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238" y="1319325"/>
            <a:ext cx="5063521" cy="364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600" y="227200"/>
            <a:ext cx="7348802" cy="10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>
            <p:ph type="title"/>
          </p:nvPr>
        </p:nvSpPr>
        <p:spPr>
          <a:xfrm>
            <a:off x="111925" y="1307275"/>
            <a:ext cx="22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2020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250" y="2644224"/>
            <a:ext cx="5063501" cy="232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650" y="85925"/>
            <a:ext cx="7588688" cy="23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>
            <p:ph type="title"/>
          </p:nvPr>
        </p:nvSpPr>
        <p:spPr>
          <a:xfrm>
            <a:off x="345225" y="2778925"/>
            <a:ext cx="22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357325"/>
            <a:ext cx="8520600" cy="7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597925" y="1121425"/>
            <a:ext cx="3073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Definición de gentrificación: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gentrificación es un proceso urbano en el que un vecindario experimenta </a:t>
            </a:r>
            <a:r>
              <a:rPr lang="es" u="sng"/>
              <a:t>cambios socioeconómicos y demográficos</a:t>
            </a:r>
            <a:r>
              <a:rPr lang="es"/>
              <a:t>, resultando en el aumento de los precios de la vivienda y el desplazamiento de residentes originales de bajos ingresos.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98400" y="3739525"/>
            <a:ext cx="80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Proceso de transformación urbana y sus efectos: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gentrificación implica la renovación y desarrollo de viviendas, comercios y servicios en un vecindario. Aunque puede mejorar la calidad de vida y la infraestructura, también puede </a:t>
            </a:r>
            <a:r>
              <a:rPr lang="es" u="sng"/>
              <a:t>desplazar a los residentes originales</a:t>
            </a:r>
            <a:r>
              <a:rPr lang="es"/>
              <a:t> y aumentar la desigualdad económica.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025" y="1121425"/>
            <a:ext cx="3282902" cy="246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COMPARAR !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863" y="1173750"/>
            <a:ext cx="4418270" cy="36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250" y="1173750"/>
            <a:ext cx="2251825" cy="10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4200" y="2385675"/>
            <a:ext cx="1697125" cy="6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75" y="927175"/>
            <a:ext cx="4076948" cy="285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850" y="927175"/>
            <a:ext cx="3960863" cy="28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>
            <p:ph type="title"/>
          </p:nvPr>
        </p:nvSpPr>
        <p:spPr>
          <a:xfrm>
            <a:off x="1664100" y="3884200"/>
            <a:ext cx="11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2010</a:t>
            </a:r>
            <a:endParaRPr/>
          </a:p>
        </p:txBody>
      </p:sp>
      <p:sp>
        <p:nvSpPr>
          <p:cNvPr id="201" name="Google Shape;201;p33"/>
          <p:cNvSpPr txBox="1"/>
          <p:nvPr>
            <p:ph type="title"/>
          </p:nvPr>
        </p:nvSpPr>
        <p:spPr>
          <a:xfrm>
            <a:off x="6325525" y="3884200"/>
            <a:ext cx="9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2020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6" y="216200"/>
            <a:ext cx="7512876" cy="22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900" y="2571750"/>
            <a:ext cx="7588688" cy="23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>
            <p:ph type="title"/>
          </p:nvPr>
        </p:nvSpPr>
        <p:spPr>
          <a:xfrm>
            <a:off x="7691050" y="966275"/>
            <a:ext cx="22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2010</a:t>
            </a:r>
            <a:endParaRPr/>
          </a:p>
        </p:txBody>
      </p:sp>
      <p:sp>
        <p:nvSpPr>
          <p:cNvPr id="209" name="Google Shape;209;p34"/>
          <p:cNvSpPr txBox="1"/>
          <p:nvPr>
            <p:ph type="title"/>
          </p:nvPr>
        </p:nvSpPr>
        <p:spPr>
          <a:xfrm>
            <a:off x="165625" y="3415900"/>
            <a:ext cx="22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2020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3617325" y="2171550"/>
            <a:ext cx="51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9" y="127325"/>
            <a:ext cx="3844932" cy="21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5493425" y="1597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gracias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346100" y="523800"/>
            <a:ext cx="810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Escasez de estudios cuantitativos sobre el fenómeno: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pesar de la importancia de la gentrificación en América Latina, existe una escasez de estudios cuantitativos que aborden el fenómeno de manera sistemática y exhaustiva. Esto dificulta la comprensión completa de la gentrificación en la región y limita la capacidad de diseñar políticas y acciones específicas para mitigar sus impactos.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5169700" y="2257950"/>
            <a:ext cx="3712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lo tanto, </a:t>
            </a:r>
            <a:r>
              <a:rPr b="1" lang="es"/>
              <a:t>es necesario fomentar la investigación</a:t>
            </a:r>
            <a:r>
              <a:rPr lang="es"/>
              <a:t> cuantitativa sobre la gentrificación en América Latina para generar conocimiento sólido y </a:t>
            </a:r>
            <a:r>
              <a:rPr b="1" lang="es"/>
              <a:t>respaldar la formulación de políticas públicas y acciones específicas</a:t>
            </a:r>
            <a:r>
              <a:rPr lang="es"/>
              <a:t> que aborden los desafíos asociados con este fenómeno. Esto permitirá una mejor comprensión de los procesos de gentrificación y contribuirá a promover un desarrollo urbano más equitativo y sostenible en la región.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00" y="1837275"/>
            <a:ext cx="4567781" cy="30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?</a:t>
            </a:r>
            <a:endParaRPr/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600" y="228875"/>
            <a:ext cx="68199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997050" y="3959300"/>
            <a:ext cx="7789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Para clasificar a las distintas AGEBS del norte de ensenada de acuerdo a </a:t>
            </a:r>
            <a:r>
              <a:rPr lang="es" u="sng">
                <a:solidFill>
                  <a:schemeClr val="dk1"/>
                </a:solidFill>
              </a:rPr>
              <a:t>10 variables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dk1"/>
                </a:solidFill>
              </a:rPr>
              <a:t>relacionadas</a:t>
            </a:r>
            <a:r>
              <a:rPr lang="es">
                <a:solidFill>
                  <a:schemeClr val="dk1"/>
                </a:solidFill>
              </a:rPr>
              <a:t> al </a:t>
            </a:r>
            <a:r>
              <a:rPr lang="es">
                <a:solidFill>
                  <a:schemeClr val="dk1"/>
                </a:solidFill>
              </a:rPr>
              <a:t>índice</a:t>
            </a:r>
            <a:r>
              <a:rPr lang="es">
                <a:solidFill>
                  <a:schemeClr val="dk1"/>
                </a:solidFill>
              </a:rPr>
              <a:t> de </a:t>
            </a:r>
            <a:r>
              <a:rPr lang="es">
                <a:solidFill>
                  <a:schemeClr val="dk1"/>
                </a:solidFill>
              </a:rPr>
              <a:t>transformación</a:t>
            </a:r>
            <a:r>
              <a:rPr lang="es">
                <a:solidFill>
                  <a:schemeClr val="dk1"/>
                </a:solidFill>
              </a:rPr>
              <a:t> socioespacial, se busca agruparlas en</a:t>
            </a:r>
            <a:r>
              <a:rPr lang="es" u="sng">
                <a:solidFill>
                  <a:schemeClr val="dk1"/>
                </a:solidFill>
              </a:rPr>
              <a:t> 6 clusters</a:t>
            </a:r>
            <a:r>
              <a:rPr lang="es">
                <a:solidFill>
                  <a:schemeClr val="dk1"/>
                </a:solidFill>
              </a:rPr>
              <a:t> por medio del </a:t>
            </a:r>
            <a:r>
              <a:rPr lang="es">
                <a:solidFill>
                  <a:schemeClr val="dk1"/>
                </a:solidFill>
              </a:rPr>
              <a:t>método</a:t>
            </a:r>
            <a:r>
              <a:rPr lang="es">
                <a:solidFill>
                  <a:schemeClr val="dk1"/>
                </a:solidFill>
              </a:rPr>
              <a:t> K-Means</a:t>
            </a:r>
            <a:endParaRPr sz="1700"/>
          </a:p>
        </p:txBody>
      </p:sp>
      <p:sp>
        <p:nvSpPr>
          <p:cNvPr id="88" name="Google Shape;88;p18"/>
          <p:cNvSpPr txBox="1"/>
          <p:nvPr/>
        </p:nvSpPr>
        <p:spPr>
          <a:xfrm>
            <a:off x="95225" y="298125"/>
            <a:ext cx="8420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AGEB:</a:t>
            </a:r>
            <a:r>
              <a:rPr lang="es"/>
              <a:t> área geográfica ocupada por un conjunto de manzanas perfectamente delimitadas cuyo uso del suelo es principalmente habitacional, industrial, de servicios, comercial, etcétera, y sólo son asignadas al interior de las zonas urbanas que son aquellas con población mayor o igual a 2,500 habitantes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63" y="1219150"/>
            <a:ext cx="6480530" cy="25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75" y="1317850"/>
            <a:ext cx="846600" cy="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1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3975" y="832752"/>
            <a:ext cx="11083251" cy="40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918300" y="271200"/>
            <a:ext cx="51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AGEBS de estudio: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¿Qué</a:t>
            </a:r>
            <a:r>
              <a:rPr b="1" lang="es"/>
              <a:t> es clustering? </a:t>
            </a:r>
            <a:endParaRPr b="1"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28800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/>
              <a:t>El clustering es una técnica utilizada en minería de datos para agrupar objetos similares en conjuntos o clusters. </a:t>
            </a:r>
            <a:endParaRPr sz="1500"/>
          </a:p>
        </p:txBody>
      </p:sp>
      <p:sp>
        <p:nvSpPr>
          <p:cNvPr id="103" name="Google Shape;103;p20"/>
          <p:cNvSpPr txBox="1"/>
          <p:nvPr/>
        </p:nvSpPr>
        <p:spPr>
          <a:xfrm>
            <a:off x="3660900" y="533625"/>
            <a:ext cx="54831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2"/>
                </a:solidFill>
              </a:rPr>
              <a:t>El algoritmo de k-means es uno de los métodos más populares y ampliamente utilizados para realizar el clustering. Su objetivo principal es encontrar una partición de los datos en k grupos, de manera que los objetos dentro de cada grupo sean lo más similares posible entre sí y, al mismo tiempo, sean lo más diferentes posible de los objetos en otros grupos.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75" y="2414300"/>
            <a:ext cx="4931025" cy="2054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5451875" y="2611000"/>
            <a:ext cx="3563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resumen, el método de k-means es un algoritmo de clustering que busca agrupar objetos similares en conjuntos mediante la asignación iterativa de objetos a centroides y la actualización de las posiciones de los centroides. El objetivo es minimizar la dispersión dentro de cada grupo y maximizar la distancia entre los grupos.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216375" y="378900"/>
            <a:ext cx="516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experimento se </a:t>
            </a:r>
            <a:r>
              <a:rPr lang="es"/>
              <a:t>realizará</a:t>
            </a:r>
            <a:r>
              <a:rPr lang="es"/>
              <a:t> con los datos del censo de </a:t>
            </a:r>
            <a:r>
              <a:rPr lang="es"/>
              <a:t>población</a:t>
            </a:r>
            <a:r>
              <a:rPr lang="es"/>
              <a:t> y vivienda tanto de 2010 como de 2020</a:t>
            </a:r>
            <a:endParaRPr/>
          </a:p>
        </p:txBody>
      </p:sp>
      <p:sp>
        <p:nvSpPr>
          <p:cNvPr id="111" name="Google Shape;111;p21"/>
          <p:cNvSpPr txBox="1"/>
          <p:nvPr/>
        </p:nvSpPr>
        <p:spPr>
          <a:xfrm>
            <a:off x="3778800" y="3977250"/>
            <a:ext cx="536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esta forma se busca identificar las AGEBS que se pudieron haber visto afectadas por </a:t>
            </a:r>
            <a:r>
              <a:rPr lang="es"/>
              <a:t>algún</a:t>
            </a:r>
            <a:r>
              <a:rPr lang="es"/>
              <a:t> tipo de </a:t>
            </a:r>
            <a:r>
              <a:rPr lang="es" u="sng"/>
              <a:t>transformación</a:t>
            </a:r>
            <a:r>
              <a:rPr lang="es" u="sng"/>
              <a:t> socioespacial</a:t>
            </a:r>
            <a:r>
              <a:rPr lang="es"/>
              <a:t> </a:t>
            </a:r>
            <a:r>
              <a:rPr lang="es"/>
              <a:t>después</a:t>
            </a:r>
            <a:r>
              <a:rPr lang="es"/>
              <a:t> de 10 años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00" y="1129300"/>
            <a:ext cx="6836443" cy="25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